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B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5"/>
  </p:normalViewPr>
  <p:slideViewPr>
    <p:cSldViewPr snapToGrid="0" snapToObjects="1">
      <p:cViewPr>
        <p:scale>
          <a:sx n="67" d="100"/>
          <a:sy n="67" d="100"/>
        </p:scale>
        <p:origin x="164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E5A89-3120-3E4B-ABD6-FC21CC25E1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B5EFE-9CA3-2341-80C0-1F7210097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E62E35-1306-E24F-AFE7-2A6B87F9C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862-6A8E-6A43-A5CC-3B3D005FD4EF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2D0F5-FFC4-8F4B-83D4-E0A724958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341D4-0165-9A42-8188-D17C12F8F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140-E45F-534C-A94B-011C5117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525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FAF2B-64C2-6E4C-B68F-C004454C7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44F724-A03C-854F-95D2-8EAB4DFB2F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DDCED-6DBA-5641-9A27-A211E751F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862-6A8E-6A43-A5CC-3B3D005FD4EF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CB4DB-7D10-6A42-865B-CD12A36B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1C7D8-477F-E046-B7E1-360DBE33C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140-E45F-534C-A94B-011C5117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576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D83B5B-DB13-3C47-AC67-AB5DBC1795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9D1DC2-8062-7449-9850-0E880C9F2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61453F-90CD-C745-BD66-F9767D153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862-6A8E-6A43-A5CC-3B3D005FD4EF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419D5-ECFD-DD47-9670-AF321570E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9F1C1C-417B-C941-9D96-3F79F406D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140-E45F-534C-A94B-011C5117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6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791D0-BD34-904A-9455-9454CD19E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42626E-7263-3F46-9F0A-509E8C0A37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69055-4B42-1F40-83D1-8442B1E9E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862-6A8E-6A43-A5CC-3B3D005FD4EF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98A36-1B88-2046-BB93-67A354810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5468F2-A123-2B49-B167-0356D1170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140-E45F-534C-A94B-011C5117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737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0791-0630-EB4E-B691-1214D4E5F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79923-42FB-4444-90E3-67C8C2428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501A6-1939-6946-B53D-9F924A2A1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862-6A8E-6A43-A5CC-3B3D005FD4EF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4ED8FD-6F59-BA46-ADE1-66D4A726C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08068A-8909-9343-B617-A681B9820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140-E45F-534C-A94B-011C5117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678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DE9A1-D84B-F149-A099-2EC96403A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AC04FA-182D-3644-B279-8776CC5EF3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87C470-049D-2947-9CC1-868A8DE25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09AC42-0F23-624B-A296-46BD13B3E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862-6A8E-6A43-A5CC-3B3D005FD4EF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B7722E-1CB7-3B47-96BC-E9C08D7B6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A01CB-7AE9-D04C-83BE-438DFCF68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140-E45F-534C-A94B-011C5117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96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72AAA-0CBB-8149-B23C-64EE2FEB8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08C80-C57D-CB4A-A2BC-74C970D7C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936213-3510-DF47-AA91-8ADBC427F5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82C803-1433-2149-851B-00445EC8F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0B9C50-E65E-654A-BB9B-79E444E8BC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A80856-D2BA-5948-9011-B2E03B0D2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862-6A8E-6A43-A5CC-3B3D005FD4EF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432B59-49F0-C24B-95EC-1DD413165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9E3ABE-1027-A949-A861-4F19BF553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140-E45F-534C-A94B-011C5117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707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19129-00F7-0048-B0DE-A216B6D8B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A32C1C-FBE3-DF41-B80B-8F8B5E413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862-6A8E-6A43-A5CC-3B3D005FD4EF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5F43D-758B-A244-9882-A88EA9459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AB52D9-AC90-8E42-84CA-0B7387B83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140-E45F-534C-A94B-011C5117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654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D5D669-4003-544B-8077-95254EC48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862-6A8E-6A43-A5CC-3B3D005FD4EF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6273AB-0368-F14F-85E8-CFBC18D0A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94ED3-5A7B-6B4D-B16A-67FC68464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140-E45F-534C-A94B-011C5117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753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E5737-6D98-474A-9040-C875227A1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D23A8-F78E-9845-9BCB-C887466B0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2FA28A-A726-F34B-ADA5-796FFC615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21965B-72CF-5E40-8D8A-24D6D97E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862-6A8E-6A43-A5CC-3B3D005FD4EF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7C335-F097-2D4C-8ADF-31E84B408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D64507-5C4A-924F-AA0E-515461529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140-E45F-534C-A94B-011C5117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303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27AB1-A1ED-914F-BCD6-585872585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6D8F1E-C942-3E4C-AC95-2632362A8A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322DA0-B541-5747-9B2A-F8AB53AEC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BEDAE1-CAD5-8842-B271-8F031781B8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F4862-6A8E-6A43-A5CC-3B3D005FD4EF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47874A-E8E5-8444-A044-FB45BB527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FFCEF0-31C0-3B46-863C-2D896BEC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1E140-E45F-534C-A94B-011C5117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526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29611E-F3D3-C143-8269-AD7A09F90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463419-EC00-1748-9289-C536CBB23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73C1D-6C62-CB4C-9C9E-522556F579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F4862-6A8E-6A43-A5CC-3B3D005FD4EF}" type="datetimeFigureOut">
              <a:rPr lang="en-GB" smtClean="0"/>
              <a:t>23/04/2021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329A5F-ED40-364B-BB02-0C2555D844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E634BF-B7BE-1A4B-95DF-0AEAED8FDE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1E140-E45F-534C-A94B-011C5117B2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56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DB9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3A7008DA-F157-6C48-86F4-A669CE393BA3}"/>
              </a:ext>
            </a:extLst>
          </p:cNvPr>
          <p:cNvSpPr/>
          <p:nvPr/>
        </p:nvSpPr>
        <p:spPr>
          <a:xfrm>
            <a:off x="8740554" y="1209718"/>
            <a:ext cx="3281468" cy="4781966"/>
          </a:xfrm>
          <a:prstGeom prst="rect">
            <a:avLst/>
          </a:prstGeom>
          <a:solidFill>
            <a:srgbClr val="E3EA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46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EC0A4D-2C19-E440-AD50-0197B1D298AF}"/>
              </a:ext>
            </a:extLst>
          </p:cNvPr>
          <p:cNvSpPr/>
          <p:nvPr/>
        </p:nvSpPr>
        <p:spPr>
          <a:xfrm>
            <a:off x="-3" y="-88884"/>
            <a:ext cx="12191999" cy="121759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"/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457074B9-3F37-664C-940E-A56A49C222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92" y="171374"/>
            <a:ext cx="1611332" cy="555649"/>
          </a:xfrm>
          <a:prstGeom prst="rect">
            <a:avLst/>
          </a:prstGeom>
        </p:spPr>
      </p:pic>
      <p:pic>
        <p:nvPicPr>
          <p:cNvPr id="6" name="Picture 6" descr="Company Logo">
            <a:extLst>
              <a:ext uri="{FF2B5EF4-FFF2-40B4-BE49-F238E27FC236}">
                <a16:creationId xmlns:a16="http://schemas.microsoft.com/office/drawing/2014/main" id="{167385E7-4BC8-F24A-976E-7150E4607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3182" y="171374"/>
            <a:ext cx="1243926" cy="817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E15448B-C07E-ED45-BB66-E7DF15F881A0}"/>
              </a:ext>
            </a:extLst>
          </p:cNvPr>
          <p:cNvSpPr txBox="1"/>
          <p:nvPr/>
        </p:nvSpPr>
        <p:spPr>
          <a:xfrm>
            <a:off x="1581329" y="-93209"/>
            <a:ext cx="9029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GB" sz="2400" dirty="0">
                <a:solidFill>
                  <a:schemeClr val="bg1"/>
                </a:solidFill>
              </a:rPr>
              <a:t>Functional Evaluation of High Risk Patients Presenting for Surgery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8DCCA0-079C-1845-BE0B-777C3B1573F7}"/>
              </a:ext>
            </a:extLst>
          </p:cNvPr>
          <p:cNvSpPr txBox="1"/>
          <p:nvPr/>
        </p:nvSpPr>
        <p:spPr>
          <a:xfrm>
            <a:off x="3580259" y="228920"/>
            <a:ext cx="5031474" cy="10822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1538">
              <a:lnSpc>
                <a:spcPct val="150000"/>
              </a:lnSpc>
              <a:defRPr/>
            </a:pPr>
            <a:r>
              <a:rPr lang="en-GB" sz="1400" i="1" kern="100" dirty="0">
                <a:solidFill>
                  <a:schemeClr val="bg1"/>
                </a:solidFill>
                <a:latin typeface="Arial" panose="020B0604020202020204" pitchFamily="34" charset="0"/>
                <a:ea typeface="Noto Sans CJK SC"/>
                <a:cs typeface="Lohit Devanagari"/>
              </a:rPr>
              <a:t>Victoria Smith </a:t>
            </a:r>
            <a:r>
              <a:rPr lang="en-GB" sz="1400" i="1" kern="100" baseline="30000" dirty="0">
                <a:solidFill>
                  <a:schemeClr val="bg1"/>
                </a:solidFill>
                <a:latin typeface="Arial" panose="020B0604020202020204" pitchFamily="34" charset="0"/>
                <a:ea typeface="Noto Sans CJK SC"/>
                <a:cs typeface="Lohit Devanagari"/>
              </a:rPr>
              <a:t>1</a:t>
            </a:r>
            <a:r>
              <a:rPr lang="en-GB" sz="1400" i="1" kern="100" dirty="0">
                <a:solidFill>
                  <a:schemeClr val="bg1"/>
                </a:solidFill>
                <a:latin typeface="Arial" panose="020B0604020202020204" pitchFamily="34" charset="0"/>
                <a:ea typeface="Noto Sans CJK SC"/>
                <a:cs typeface="Lohit Devanagari"/>
              </a:rPr>
              <a:t>, Dr Myra McAdam </a:t>
            </a:r>
            <a:r>
              <a:rPr lang="en-GB" sz="1400" i="1" kern="100" baseline="30000" dirty="0">
                <a:solidFill>
                  <a:schemeClr val="bg1"/>
                </a:solidFill>
                <a:latin typeface="Arial" panose="020B0604020202020204" pitchFamily="34" charset="0"/>
                <a:ea typeface="Noto Sans CJK SC"/>
                <a:cs typeface="Lohit Devanagari"/>
              </a:rPr>
              <a:t>2</a:t>
            </a:r>
            <a:r>
              <a:rPr lang="en-GB" sz="1400" i="1" kern="100" dirty="0">
                <a:solidFill>
                  <a:schemeClr val="bg1"/>
                </a:solidFill>
                <a:latin typeface="Arial" panose="020B0604020202020204" pitchFamily="34" charset="0"/>
                <a:ea typeface="Noto Sans CJK SC"/>
                <a:cs typeface="Lohit Devanagari"/>
              </a:rPr>
              <a:t>, Dr Martin Shaw </a:t>
            </a:r>
            <a:r>
              <a:rPr lang="en-GB" sz="1400" i="1" kern="100" baseline="30000" dirty="0">
                <a:solidFill>
                  <a:schemeClr val="bg1"/>
                </a:solidFill>
                <a:latin typeface="Arial" panose="020B0604020202020204" pitchFamily="34" charset="0"/>
                <a:ea typeface="Noto Sans CJK SC"/>
                <a:cs typeface="Lohit Devanagari"/>
              </a:rPr>
              <a:t>3</a:t>
            </a:r>
            <a:endParaRPr lang="en-GB" sz="1400" kern="100" dirty="0">
              <a:solidFill>
                <a:schemeClr val="bg1"/>
              </a:solidFill>
              <a:latin typeface="Liberation Serif"/>
              <a:ea typeface="Noto Sans CJK SC"/>
              <a:cs typeface="Lohit Devanagari"/>
            </a:endParaRPr>
          </a:p>
          <a:p>
            <a:pPr marL="76154" indent="-76154" algn="ctr" defTabSz="101538">
              <a:buFont typeface="+mj-lt"/>
              <a:buAutoNum type="arabicPeriod"/>
              <a:defRPr/>
            </a:pPr>
            <a:r>
              <a:rPr lang="en-GB" sz="1050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Wolfson Medical School, University of Glasgow, G12 8QQ</a:t>
            </a:r>
          </a:p>
          <a:p>
            <a:pPr marL="76154" indent="-76154" algn="ctr" defTabSz="101538">
              <a:buFont typeface="+mj-lt"/>
              <a:buAutoNum type="arabicPeriod"/>
              <a:defRPr/>
            </a:pPr>
            <a:r>
              <a:rPr lang="en-GB" sz="1050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Department of Anaesthesia, Glasgow Royal Infirmary, G4 0SF</a:t>
            </a:r>
          </a:p>
          <a:p>
            <a:pPr marL="76154" indent="-76154" algn="ctr" defTabSz="101538">
              <a:buFont typeface="+mj-lt"/>
              <a:buAutoNum type="arabicPeriod"/>
              <a:defRPr/>
            </a:pPr>
            <a:r>
              <a:rPr lang="en-GB" sz="1050" i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Department of Clinical Physics, Glasgow Royal Infirmary, G4 0SF</a:t>
            </a:r>
          </a:p>
          <a:p>
            <a:pPr marL="76154" indent="-76154" algn="ctr" defTabSz="101538">
              <a:lnSpc>
                <a:spcPct val="150000"/>
              </a:lnSpc>
              <a:buFont typeface="+mj-lt"/>
              <a:buAutoNum type="arabicPeriod"/>
              <a:defRPr/>
            </a:pPr>
            <a:endParaRPr lang="en-GB" sz="9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e 10">
            <a:extLst>
              <a:ext uri="{FF2B5EF4-FFF2-40B4-BE49-F238E27FC236}">
                <a16:creationId xmlns:a16="http://schemas.microsoft.com/office/drawing/2014/main" id="{86CAF240-1C10-9F4C-A73B-174B1FA52D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6720691"/>
              </p:ext>
            </p:extLst>
          </p:nvPr>
        </p:nvGraphicFramePr>
        <p:xfrm>
          <a:off x="164889" y="1202701"/>
          <a:ext cx="4107305" cy="2198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305">
                  <a:extLst>
                    <a:ext uri="{9D8B030D-6E8A-4147-A177-3AD203B41FA5}">
                      <a16:colId xmlns:a16="http://schemas.microsoft.com/office/drawing/2014/main" val="4177936837"/>
                    </a:ext>
                  </a:extLst>
                </a:gridCol>
              </a:tblGrid>
              <a:tr h="2578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 b="1" kern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Introduction</a:t>
                      </a:r>
                      <a:r>
                        <a:rPr lang="en-GB" sz="1200" b="1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:</a:t>
                      </a:r>
                      <a:r>
                        <a:rPr lang="en-GB" sz="1200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2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08" marR="20308" marT="10154" marB="10154"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588903"/>
                  </a:ext>
                </a:extLst>
              </a:tr>
              <a:tr h="1722092">
                <a:tc>
                  <a:txBody>
                    <a:bodyPr/>
                    <a:lstStyle/>
                    <a:p>
                      <a:pPr marL="185738" marR="0" lvl="0" indent="-185738" algn="l" defTabSz="2139605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125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Postoperatively, the body experiences a marked increase in oxygen demand and patients with poor cardiorespiratory fitness are less likely to cope with this increase [1].</a:t>
                      </a:r>
                    </a:p>
                    <a:p>
                      <a:pPr marL="182563" marR="0" lvl="0" indent="-182563" algn="l" defTabSz="2139605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125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Formally assessing fitness and identifying patients at high risk of postoperative morbidity and mortality allows for better planning and perioperative care [1].</a:t>
                      </a:r>
                    </a:p>
                    <a:p>
                      <a:pPr marL="182563" marR="0" lvl="0" indent="-182563" algn="l" defTabSz="2139605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125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Cardiopulmonary exercise testing (CPET) is considered to be the gold standard test [2] but this is resource intensive and thus other methods have been developed to assess fitness [3].</a:t>
                      </a:r>
                    </a:p>
                    <a:p>
                      <a:pPr marL="182563" marR="0" lvl="0" indent="-182563" algn="l" defTabSz="2139605" rtl="0" eaLnBrk="1" fontAlgn="auto" latinLnBrk="0" hangingPunct="1">
                        <a:lnSpc>
                          <a:spcPct val="100000"/>
                        </a:lnSpc>
                        <a:spcBef>
                          <a:spcPts val="125"/>
                        </a:spcBef>
                        <a:spcAft>
                          <a:spcPts val="125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Two other commonly used assessment tools are the Duke Activity Status Index (DASI) questionnaire and six minute walk test (6MWT)</a:t>
                      </a:r>
                    </a:p>
                  </a:txBody>
                  <a:tcPr marL="20308" marR="20308" marT="10154" marB="10154">
                    <a:solidFill>
                      <a:srgbClr val="E3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8047233"/>
                  </a:ext>
                </a:extLst>
              </a:tr>
            </a:tbl>
          </a:graphicData>
        </a:graphic>
      </p:graphicFrame>
      <p:graphicFrame>
        <p:nvGraphicFramePr>
          <p:cNvPr id="11" name="Table 1023">
            <a:extLst>
              <a:ext uri="{FF2B5EF4-FFF2-40B4-BE49-F238E27FC236}">
                <a16:creationId xmlns:a16="http://schemas.microsoft.com/office/drawing/2014/main" id="{C703D90A-E5B8-0946-834A-4F5E0A55CB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0025889"/>
              </p:ext>
            </p:extLst>
          </p:nvPr>
        </p:nvGraphicFramePr>
        <p:xfrm>
          <a:off x="164887" y="3493810"/>
          <a:ext cx="4107304" cy="916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304">
                  <a:extLst>
                    <a:ext uri="{9D8B030D-6E8A-4147-A177-3AD203B41FA5}">
                      <a16:colId xmlns:a16="http://schemas.microsoft.com/office/drawing/2014/main" val="1456668615"/>
                    </a:ext>
                  </a:extLst>
                </a:gridCol>
              </a:tblGrid>
              <a:tr h="176489">
                <a:tc>
                  <a:txBody>
                    <a:bodyPr/>
                    <a:lstStyle/>
                    <a:p>
                      <a:r>
                        <a:rPr lang="en-GB" sz="1200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Aim: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03" marR="20303" marT="10151" marB="10151">
                    <a:solidFill>
                      <a:srgbClr val="1F386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234563"/>
                  </a:ext>
                </a:extLst>
              </a:tr>
              <a:tr h="713346"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 evaluate the use </a:t>
                      </a: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 functional assessment tools that are currently available for use in the Glasgow Royal Infirmary high-risk assessment clinic to predict postoperative mortality by evaluating CPET, DASI, 6MWT and potential confounding factors that may influence outcome.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1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0303" marR="20303" marT="10151" marB="10151">
                    <a:solidFill>
                      <a:srgbClr val="E3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254852"/>
                  </a:ext>
                </a:extLst>
              </a:tr>
            </a:tbl>
          </a:graphicData>
        </a:graphic>
      </p:graphicFrame>
      <p:pic>
        <p:nvPicPr>
          <p:cNvPr id="12" name="Picture 11" descr="Chart, line chart, box and whisker chart&#10;&#10;Description automatically generated">
            <a:extLst>
              <a:ext uri="{FF2B5EF4-FFF2-40B4-BE49-F238E27FC236}">
                <a16:creationId xmlns:a16="http://schemas.microsoft.com/office/drawing/2014/main" id="{62BD3F19-9C1D-EC45-9991-C2430CA8C8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64633" y="1337180"/>
            <a:ext cx="2833309" cy="1880654"/>
          </a:xfrm>
          <a:prstGeom prst="rect">
            <a:avLst/>
          </a:prstGeom>
          <a:ln>
            <a:solidFill>
              <a:srgbClr val="1F3864"/>
            </a:solidFill>
          </a:ln>
        </p:spPr>
      </p:pic>
      <p:pic>
        <p:nvPicPr>
          <p:cNvPr id="13" name="Picture 12" descr="Chart, line chart&#10;&#10;Description automatically generated">
            <a:extLst>
              <a:ext uri="{FF2B5EF4-FFF2-40B4-BE49-F238E27FC236}">
                <a16:creationId xmlns:a16="http://schemas.microsoft.com/office/drawing/2014/main" id="{8F975FE4-14F7-9048-A0BF-C88D0C407CD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633" y="3550504"/>
            <a:ext cx="2833309" cy="1958469"/>
          </a:xfrm>
          <a:prstGeom prst="rect">
            <a:avLst/>
          </a:prstGeom>
          <a:ln>
            <a:solidFill>
              <a:srgbClr val="1F3864"/>
            </a:solidFill>
          </a:ln>
        </p:spPr>
      </p:pic>
      <p:graphicFrame>
        <p:nvGraphicFramePr>
          <p:cNvPr id="14" name="Table 11">
            <a:extLst>
              <a:ext uri="{FF2B5EF4-FFF2-40B4-BE49-F238E27FC236}">
                <a16:creationId xmlns:a16="http://schemas.microsoft.com/office/drawing/2014/main" id="{12429FDB-9C93-E443-AFA0-94558E96F6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4481343"/>
              </p:ext>
            </p:extLst>
          </p:nvPr>
        </p:nvGraphicFramePr>
        <p:xfrm>
          <a:off x="164887" y="4503065"/>
          <a:ext cx="4107304" cy="2235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304">
                  <a:extLst>
                    <a:ext uri="{9D8B030D-6E8A-4147-A177-3AD203B41FA5}">
                      <a16:colId xmlns:a16="http://schemas.microsoft.com/office/drawing/2014/main" val="3939635674"/>
                    </a:ext>
                  </a:extLst>
                </a:gridCol>
              </a:tblGrid>
              <a:tr h="1811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 b="1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Methods:</a:t>
                      </a:r>
                      <a:r>
                        <a:rPr lang="en-GB" sz="1200" kern="1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GB" sz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08" marR="20308" marT="10154" marB="10154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450138"/>
                  </a:ext>
                </a:extLst>
              </a:tr>
              <a:tr h="1588131">
                <a:tc>
                  <a:txBody>
                    <a:bodyPr/>
                    <a:lstStyle/>
                    <a:p>
                      <a:pPr marL="0" marR="0" lvl="0" indent="0" algn="l" defTabSz="2139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Caldicott guardian approval was granted to access relevant patient data. Ethical approval was not required after discussion with the West of Scotland Ethics Committee as this was a service evaluation project. This was a retrospective analysis of prospectively collected data for 123 patients who attended the high-risk assessment clinic at Glasgow Royal Infirmary.  Pearson’s correlation method was used to assess if a correlation existed between CPET, DASI and 6MWT. Cut-off values for the exercise tests were determined by plotting receiver operator characteristic (ROC) curves for the exercise tests against 1-year survival. Survival analysis was carried out for both 1-year and extended survival by plotting Kaplan-Meier curves and producing Cox proportional-hazard models. 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Noto Sans CJK SC"/>
                        <a:cs typeface="Calibri" panose="020F0502020204030204" pitchFamily="34" charset="0"/>
                      </a:endParaRPr>
                    </a:p>
                  </a:txBody>
                  <a:tcPr marL="20308" marR="20308" marT="10154" marB="10154">
                    <a:solidFill>
                      <a:srgbClr val="E3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4915370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C12DECBB-E5E1-8849-A40B-8A8ABC806AA8}"/>
              </a:ext>
            </a:extLst>
          </p:cNvPr>
          <p:cNvSpPr txBox="1"/>
          <p:nvPr/>
        </p:nvSpPr>
        <p:spPr>
          <a:xfrm>
            <a:off x="4400549" y="6011614"/>
            <a:ext cx="7626553" cy="8463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700" b="1" kern="100" dirty="0">
                <a:latin typeface="Calibri" panose="020F0502020204030204" pitchFamily="34" charset="0"/>
                <a:ea typeface="Noto Sans CJK SC"/>
                <a:cs typeface="Calibri" panose="020F0502020204030204" pitchFamily="34" charset="0"/>
              </a:rPr>
              <a:t>References:</a:t>
            </a:r>
          </a:p>
          <a:p>
            <a:pPr marL="158260" indent="-158260">
              <a:buFont typeface="+mj-lt"/>
              <a:buAutoNum type="arabicPeriod"/>
            </a:pP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Struthers, R., et al., </a:t>
            </a:r>
            <a:r>
              <a:rPr lang="en-US" sz="700" i="1" dirty="0">
                <a:latin typeface="Calibri" panose="020F0502020204030204" pitchFamily="34" charset="0"/>
                <a:cs typeface="Calibri" panose="020F0502020204030204" pitchFamily="34" charset="0"/>
              </a:rPr>
              <a:t>Assessing fitness for surgery: a comparison of questionnaire, incremental shuttle walk, and cardiopulmonary exercise testing in general surgical patients†.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 BJA: British Journal of </a:t>
            </a:r>
            <a:r>
              <a:rPr lang="en-US" sz="700" dirty="0" err="1">
                <a:latin typeface="Calibri" panose="020F0502020204030204" pitchFamily="34" charset="0"/>
                <a:cs typeface="Calibri" panose="020F0502020204030204" pitchFamily="34" charset="0"/>
              </a:rPr>
              <a:t>Anaesthesia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, 2008. </a:t>
            </a:r>
            <a:r>
              <a:rPr lang="en-US" sz="700" b="1" dirty="0">
                <a:latin typeface="Calibri" panose="020F0502020204030204" pitchFamily="34" charset="0"/>
                <a:cs typeface="Calibri" panose="020F0502020204030204" pitchFamily="34" charset="0"/>
              </a:rPr>
              <a:t>101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(6): p. 774-780.</a:t>
            </a:r>
            <a:endParaRPr lang="en-GB" sz="700" kern="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8260" indent="-158260">
              <a:buFont typeface="+mj-lt"/>
              <a:buAutoNum type="arabicPeriod"/>
            </a:pPr>
            <a:r>
              <a:rPr lang="en-US" sz="700" dirty="0" err="1">
                <a:latin typeface="Calibri" panose="020F0502020204030204" pitchFamily="34" charset="0"/>
                <a:cs typeface="Calibri" panose="020F0502020204030204" pitchFamily="34" charset="0"/>
              </a:rPr>
              <a:t>Levett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, D.Z.H., et al., </a:t>
            </a:r>
            <a:r>
              <a:rPr lang="en-US" sz="700" i="1" dirty="0">
                <a:latin typeface="Calibri" panose="020F0502020204030204" pitchFamily="34" charset="0"/>
                <a:cs typeface="Calibri" panose="020F0502020204030204" pitchFamily="34" charset="0"/>
              </a:rPr>
              <a:t>Perioperative cardiopulmonary exercise testing (CPET): consensus clinical guidelines on indications, organization, conduct, and physiological interpretation.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 Br J </a:t>
            </a:r>
            <a:r>
              <a:rPr lang="en-US" sz="700" dirty="0" err="1">
                <a:latin typeface="Calibri" panose="020F0502020204030204" pitchFamily="34" charset="0"/>
                <a:cs typeface="Calibri" panose="020F0502020204030204" pitchFamily="34" charset="0"/>
              </a:rPr>
              <a:t>Anaesthesia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, 2018. </a:t>
            </a:r>
            <a:r>
              <a:rPr lang="en-US" sz="700" b="1" dirty="0">
                <a:latin typeface="Calibri" panose="020F0502020204030204" pitchFamily="34" charset="0"/>
                <a:cs typeface="Calibri" panose="020F0502020204030204" pitchFamily="34" charset="0"/>
              </a:rPr>
              <a:t>120</a:t>
            </a:r>
            <a:r>
              <a:rPr lang="en-US" sz="700" dirty="0">
                <a:latin typeface="Calibri" panose="020F0502020204030204" pitchFamily="34" charset="0"/>
                <a:cs typeface="Calibri" panose="020F0502020204030204" pitchFamily="34" charset="0"/>
              </a:rPr>
              <a:t>(3): p. 484-500.</a:t>
            </a:r>
            <a:endParaRPr lang="en-GB" sz="700" kern="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58260" indent="-158260">
              <a:buFont typeface="+mj-lt"/>
              <a:buAutoNum type="arabicPeriod"/>
            </a:pP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Riedel, B., et al., </a:t>
            </a:r>
            <a:r>
              <a:rPr lang="en-GB" sz="700" i="1" dirty="0">
                <a:latin typeface="Calibri" panose="020F0502020204030204" pitchFamily="34" charset="0"/>
                <a:cs typeface="Calibri" panose="020F0502020204030204" pitchFamily="34" charset="0"/>
              </a:rPr>
              <a:t>A simplified (modified) Duke Activity Status Index (M-DASI) to characterise functional capacity: a secondary analysis of the Measurement of Exercise Tolerance before Surgery (METS) study.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 British Journal of Anaesthesia, 2021. </a:t>
            </a:r>
            <a:r>
              <a:rPr lang="en-GB" sz="700" b="1" dirty="0">
                <a:latin typeface="Calibri" panose="020F0502020204030204" pitchFamily="34" charset="0"/>
                <a:cs typeface="Calibri" panose="020F0502020204030204" pitchFamily="34" charset="0"/>
              </a:rPr>
              <a:t>126</a:t>
            </a:r>
            <a:r>
              <a:rPr lang="en-GB" sz="700" dirty="0">
                <a:latin typeface="Calibri" panose="020F0502020204030204" pitchFamily="34" charset="0"/>
                <a:cs typeface="Calibri" panose="020F0502020204030204" pitchFamily="34" charset="0"/>
              </a:rPr>
              <a:t>(1): p. 181-190. </a:t>
            </a:r>
            <a:endParaRPr lang="en-GB" sz="700" kern="100" dirty="0">
              <a:latin typeface="Calibri" panose="020F0502020204030204" pitchFamily="34" charset="0"/>
              <a:ea typeface="Noto Sans CJK SC"/>
              <a:cs typeface="Calibri" panose="020F0502020204030204" pitchFamily="34" charset="0"/>
            </a:endParaRPr>
          </a:p>
        </p:txBody>
      </p:sp>
      <p:graphicFrame>
        <p:nvGraphicFramePr>
          <p:cNvPr id="16" name="Table 12">
            <a:extLst>
              <a:ext uri="{FF2B5EF4-FFF2-40B4-BE49-F238E27FC236}">
                <a16:creationId xmlns:a16="http://schemas.microsoft.com/office/drawing/2014/main" id="{18493C28-984D-7B44-8D83-545D99428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814448"/>
              </p:ext>
            </p:extLst>
          </p:nvPr>
        </p:nvGraphicFramePr>
        <p:xfrm>
          <a:off x="4452722" y="1218286"/>
          <a:ext cx="4107304" cy="2971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304">
                  <a:extLst>
                    <a:ext uri="{9D8B030D-6E8A-4147-A177-3AD203B41FA5}">
                      <a16:colId xmlns:a16="http://schemas.microsoft.com/office/drawing/2014/main" val="2139898787"/>
                    </a:ext>
                  </a:extLst>
                </a:gridCol>
              </a:tblGrid>
              <a:tr h="2077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GB" sz="1200" b="1" kern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Results: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08" marR="20308" marT="10154" marB="10154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159031"/>
                  </a:ext>
                </a:extLst>
              </a:tr>
              <a:tr h="2763282">
                <a:tc>
                  <a:txBody>
                    <a:bodyPr/>
                    <a:lstStyle/>
                    <a:p>
                      <a:pPr marL="171450" marR="0" lvl="0" indent="-171450" algn="l" defTabSz="2139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 moderate correlation was found between CPET and DASI (R=0.47) and a weak correlation was found between CPET and 6MWT (R=0.23)</a:t>
                      </a:r>
                    </a:p>
                    <a:p>
                      <a:pPr marL="171450" marR="0" lvl="0" indent="-171450" algn="l" defTabSz="2139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ROC curves determined cut-off values to predict 1 year survival as a DASI score of 6.0 METs and a walk distance of 415m from 6MWT</a:t>
                      </a:r>
                    </a:p>
                    <a:p>
                      <a:pPr marL="171450" marR="0" lvl="0" indent="-171450" algn="l" defTabSz="2139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Cut-off values were not determined for VO2 peak or AT as they showed poor predictive ability (area under curve of 0.50 and 0.52 respectively)</a:t>
                      </a:r>
                    </a:p>
                    <a:p>
                      <a:pPr marL="171450" marR="0" lvl="0" indent="-171450" algn="l" defTabSz="2139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Using the cut-off values determined, Kaplan-Meier plots showed that a DASI score ≤6 significantly decreased 1-year survival (p&lt;0.0001) (figure 1) as did a six-minute walk distance of ≤415m (p=0.01) (figure 2).</a:t>
                      </a:r>
                    </a:p>
                    <a:p>
                      <a:pPr marL="171450" marR="0" lvl="0" indent="-171450" algn="l" defTabSz="2139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DASI was a good predictor of survival past 1-year with those scoring ≤6 having decreased survival times (p=0.00099). </a:t>
                      </a:r>
                    </a:p>
                    <a:p>
                      <a:pPr marL="171450" marR="0" lvl="0" indent="-171450" algn="l" defTabSz="2139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6MWT was not a significant test to predict survival extending past 1-year in our population (p=0.15).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100" kern="100" dirty="0">
                        <a:effectLst/>
                        <a:latin typeface="Calibri" panose="020F0502020204030204" pitchFamily="34" charset="0"/>
                        <a:ea typeface="Noto Sans CJK SC"/>
                        <a:cs typeface="Calibri" panose="020F0502020204030204" pitchFamily="34" charset="0"/>
                      </a:endParaRPr>
                    </a:p>
                  </a:txBody>
                  <a:tcPr marL="20308" marR="20308" marT="10154" marB="10154">
                    <a:solidFill>
                      <a:srgbClr val="E3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795709"/>
                  </a:ext>
                </a:extLst>
              </a:tr>
            </a:tbl>
          </a:graphicData>
        </a:graphic>
      </p:graphicFrame>
      <p:graphicFrame>
        <p:nvGraphicFramePr>
          <p:cNvPr id="17" name="Table 14">
            <a:extLst>
              <a:ext uri="{FF2B5EF4-FFF2-40B4-BE49-F238E27FC236}">
                <a16:creationId xmlns:a16="http://schemas.microsoft.com/office/drawing/2014/main" id="{C6AF3B24-6DBF-DE46-A749-BF6F4CABA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2043496"/>
              </p:ext>
            </p:extLst>
          </p:nvPr>
        </p:nvGraphicFramePr>
        <p:xfrm>
          <a:off x="4452722" y="4274555"/>
          <a:ext cx="4107303" cy="894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303">
                  <a:extLst>
                    <a:ext uri="{9D8B030D-6E8A-4147-A177-3AD203B41FA5}">
                      <a16:colId xmlns:a16="http://schemas.microsoft.com/office/drawing/2014/main" val="3471356105"/>
                    </a:ext>
                  </a:extLst>
                </a:gridCol>
              </a:tblGrid>
              <a:tr h="159739">
                <a:tc>
                  <a:txBody>
                    <a:bodyPr/>
                    <a:lstStyle/>
                    <a:p>
                      <a:r>
                        <a:rPr lang="en-GB" sz="1200" b="1" kern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Conclusions:</a:t>
                      </a:r>
                      <a:r>
                        <a:rPr lang="en-GB" sz="1200" kern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08" marR="20308" marT="10154" marB="10154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791842"/>
                  </a:ext>
                </a:extLst>
              </a:tr>
              <a:tr h="686647">
                <a:tc>
                  <a:txBody>
                    <a:bodyPr/>
                    <a:lstStyle/>
                    <a:p>
                      <a:pPr marL="0" marR="0" lvl="0" indent="0" algn="l" defTabSz="2139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 this cohort of high-risk surgical patients, DASI was the most useful assessment tool to predict postoperative mortality. Despite being considered as the gold-standard, CPET was not a useful test, and its utility should be evaluated further to ensure effective clinical practice. 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20308" marR="20308" marT="10154" marB="10154">
                    <a:solidFill>
                      <a:srgbClr val="E3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444731"/>
                  </a:ext>
                </a:extLst>
              </a:tr>
            </a:tbl>
          </a:graphicData>
        </a:graphic>
      </p:graphicFrame>
      <p:graphicFrame>
        <p:nvGraphicFramePr>
          <p:cNvPr id="18" name="Table 14">
            <a:extLst>
              <a:ext uri="{FF2B5EF4-FFF2-40B4-BE49-F238E27FC236}">
                <a16:creationId xmlns:a16="http://schemas.microsoft.com/office/drawing/2014/main" id="{049F164C-AF69-8942-AB27-620777CC2E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3114610"/>
              </p:ext>
            </p:extLst>
          </p:nvPr>
        </p:nvGraphicFramePr>
        <p:xfrm>
          <a:off x="4452721" y="5249623"/>
          <a:ext cx="4107303" cy="742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7303">
                  <a:extLst>
                    <a:ext uri="{9D8B030D-6E8A-4147-A177-3AD203B41FA5}">
                      <a16:colId xmlns:a16="http://schemas.microsoft.com/office/drawing/2014/main" val="3471356105"/>
                    </a:ext>
                  </a:extLst>
                </a:gridCol>
              </a:tblGrid>
              <a:tr h="159460">
                <a:tc>
                  <a:txBody>
                    <a:bodyPr/>
                    <a:lstStyle/>
                    <a:p>
                      <a:r>
                        <a:rPr lang="en-GB" sz="1200" b="1" kern="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Acknowledgements:</a:t>
                      </a:r>
                      <a:endParaRPr lang="en-GB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308" marR="20308" marT="10154" marB="10154"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791842"/>
                  </a:ext>
                </a:extLst>
              </a:tr>
              <a:tr h="538873">
                <a:tc>
                  <a:txBody>
                    <a:bodyPr/>
                    <a:lstStyle/>
                    <a:p>
                      <a:pPr marL="0" marR="0" lvl="0" indent="0" algn="l" defTabSz="213960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This research was carried out as part of a BSc (</a:t>
                      </a:r>
                      <a:r>
                        <a:rPr lang="en-GB" sz="1100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MedSci</a:t>
                      </a: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) at the University of Glasgow. I would like to thank Dr Rachel Kearns, BSc co-ordinator, for guidance during this project.</a:t>
                      </a:r>
                    </a:p>
                  </a:txBody>
                  <a:tcPr marL="20308" marR="20308" marT="10154" marB="10154">
                    <a:solidFill>
                      <a:srgbClr val="E3EA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444731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08E563A0-752F-9E48-9CF4-B2EFC185542E}"/>
              </a:ext>
            </a:extLst>
          </p:cNvPr>
          <p:cNvSpPr txBox="1"/>
          <p:nvPr/>
        </p:nvSpPr>
        <p:spPr>
          <a:xfrm>
            <a:off x="8819345" y="3243289"/>
            <a:ext cx="31238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i="1" kern="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Figure 1: </a:t>
            </a:r>
            <a:r>
              <a:rPr lang="en-GB" sz="600" kern="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Kaplan-Meier curve showing difference in 1-year survival for those scoring above and below the determined DASI threshold of 6.0 METs. P-value was obtained using log-rank testing. </a:t>
            </a:r>
            <a:endParaRPr lang="en-GB" sz="600" kern="100" dirty="0">
              <a:latin typeface="Calibri" panose="020F0502020204030204" pitchFamily="34" charset="0"/>
              <a:ea typeface="Noto Sans CJK SC"/>
              <a:cs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1FFFB18-D92F-8C43-9885-5BC2872D207C}"/>
              </a:ext>
            </a:extLst>
          </p:cNvPr>
          <p:cNvSpPr txBox="1"/>
          <p:nvPr/>
        </p:nvSpPr>
        <p:spPr>
          <a:xfrm>
            <a:off x="8819345" y="5539190"/>
            <a:ext cx="3123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i="1" kern="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Figure 2: </a:t>
            </a:r>
            <a:r>
              <a:rPr lang="en-GB" sz="600" kern="1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Kaplan-Meier curve showing difference in 1-year survival for those walking further or less than the determined six minute walk distance threshold of 415m. P-value was obtained using log-rank testing. </a:t>
            </a:r>
            <a:endParaRPr lang="en-GB" sz="600" kern="100" dirty="0">
              <a:latin typeface="Calibri" panose="020F0502020204030204" pitchFamily="34" charset="0"/>
              <a:ea typeface="Noto Sans CJK SC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292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800</Words>
  <Application>Microsoft Macintosh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Liberation Serif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Vicky Smith (student)</dc:creator>
  <cp:lastModifiedBy>Vicky Smith (student)</cp:lastModifiedBy>
  <cp:revision>6</cp:revision>
  <dcterms:created xsi:type="dcterms:W3CDTF">2021-04-19T10:16:49Z</dcterms:created>
  <dcterms:modified xsi:type="dcterms:W3CDTF">2021-04-24T12:24:40Z</dcterms:modified>
</cp:coreProperties>
</file>